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notesMasterIdLst>
    <p:notesMasterId r:id="rId11"/>
  </p:notesMasterIdLst>
  <p:sldIdLst>
    <p:sldId id="256" r:id="rId2"/>
    <p:sldId id="257" r:id="rId3"/>
    <p:sldId id="258" r:id="rId4"/>
    <p:sldId id="259" r:id="rId5"/>
    <p:sldId id="262" r:id="rId6"/>
    <p:sldId id="263" r:id="rId7"/>
    <p:sldId id="264" r:id="rId8"/>
    <p:sldId id="261" r:id="rId9"/>
    <p:sldId id="260"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24" d="100"/>
          <a:sy n="124" d="100"/>
        </p:scale>
        <p:origin x="6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E53D37-58AC-834F-B31D-F5724A1FED76}" type="datetimeFigureOut">
              <a:rPr lang="en-US" smtClean="0"/>
              <a:t>6/22/20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E5910A-2889-6C4C-AF5C-94693A09AAF7}" type="slidenum">
              <a:rPr lang="en-US" smtClean="0"/>
              <a:t>‹#›</a:t>
            </a:fld>
            <a:endParaRPr lang="en-US"/>
          </a:p>
        </p:txBody>
      </p:sp>
    </p:spTree>
    <p:extLst>
      <p:ext uri="{BB962C8B-B14F-4D97-AF65-F5344CB8AC3E}">
        <p14:creationId xmlns:p14="http://schemas.microsoft.com/office/powerpoint/2010/main" val="3718698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E5910A-2889-6C4C-AF5C-94693A09AAF7}" type="slidenum">
              <a:rPr lang="en-US" smtClean="0"/>
              <a:t>2</a:t>
            </a:fld>
            <a:endParaRPr lang="en-US"/>
          </a:p>
        </p:txBody>
      </p:sp>
    </p:spTree>
    <p:extLst>
      <p:ext uri="{BB962C8B-B14F-4D97-AF65-F5344CB8AC3E}">
        <p14:creationId xmlns:p14="http://schemas.microsoft.com/office/powerpoint/2010/main" val="4159767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07944AE1-479F-FF4E-A8F3-26A09FFCEAF7}" type="datetimeFigureOut">
              <a:rPr lang="en-US" smtClean="0"/>
              <a:t>6/22/20</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97C4EBA6-D0B0-6E4C-BF7C-967C343F0894}" type="slidenum">
              <a:rPr lang="en-US" smtClean="0"/>
              <a:t>‹#›</a:t>
            </a:fld>
            <a:endParaRPr lang="en-US"/>
          </a:p>
        </p:txBody>
      </p:sp>
    </p:spTree>
    <p:extLst>
      <p:ext uri="{BB962C8B-B14F-4D97-AF65-F5344CB8AC3E}">
        <p14:creationId xmlns:p14="http://schemas.microsoft.com/office/powerpoint/2010/main" val="2213968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944AE1-479F-FF4E-A8F3-26A09FFCEAF7}" type="datetimeFigureOut">
              <a:rPr lang="en-US" smtClean="0"/>
              <a:t>6/22/20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C4EBA6-D0B0-6E4C-BF7C-967C343F0894}" type="slidenum">
              <a:rPr lang="en-US" smtClean="0"/>
              <a:t>‹#›</a:t>
            </a:fld>
            <a:endParaRPr lang="en-US"/>
          </a:p>
        </p:txBody>
      </p:sp>
    </p:spTree>
    <p:extLst>
      <p:ext uri="{BB962C8B-B14F-4D97-AF65-F5344CB8AC3E}">
        <p14:creationId xmlns:p14="http://schemas.microsoft.com/office/powerpoint/2010/main" val="3766445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07944AE1-479F-FF4E-A8F3-26A09FFCEAF7}" type="datetimeFigureOut">
              <a:rPr lang="en-US" smtClean="0"/>
              <a:t>6/22/20</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97C4EBA6-D0B0-6E4C-BF7C-967C343F0894}" type="slidenum">
              <a:rPr lang="en-US" smtClean="0"/>
              <a:t>‹#›</a:t>
            </a:fld>
            <a:endParaRPr lang="en-US"/>
          </a:p>
        </p:txBody>
      </p:sp>
    </p:spTree>
    <p:extLst>
      <p:ext uri="{BB962C8B-B14F-4D97-AF65-F5344CB8AC3E}">
        <p14:creationId xmlns:p14="http://schemas.microsoft.com/office/powerpoint/2010/main" val="1523978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944AE1-479F-FF4E-A8F3-26A09FFCEAF7}" type="datetimeFigureOut">
              <a:rPr lang="en-US" smtClean="0"/>
              <a:t>6/22/20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97C4EBA6-D0B0-6E4C-BF7C-967C343F0894}" type="slidenum">
              <a:rPr lang="en-US" smtClean="0"/>
              <a:t>‹#›</a:t>
            </a:fld>
            <a:endParaRPr lang="en-US"/>
          </a:p>
        </p:txBody>
      </p:sp>
    </p:spTree>
    <p:extLst>
      <p:ext uri="{BB962C8B-B14F-4D97-AF65-F5344CB8AC3E}">
        <p14:creationId xmlns:p14="http://schemas.microsoft.com/office/powerpoint/2010/main" val="2835241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7944AE1-479F-FF4E-A8F3-26A09FFCEAF7}" type="datetimeFigureOut">
              <a:rPr lang="en-US" smtClean="0"/>
              <a:t>6/22/20</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97C4EBA6-D0B0-6E4C-BF7C-967C343F0894}" type="slidenum">
              <a:rPr lang="en-US" smtClean="0"/>
              <a:t>‹#›</a:t>
            </a:fld>
            <a:endParaRPr lang="en-US"/>
          </a:p>
        </p:txBody>
      </p:sp>
    </p:spTree>
    <p:extLst>
      <p:ext uri="{BB962C8B-B14F-4D97-AF65-F5344CB8AC3E}">
        <p14:creationId xmlns:p14="http://schemas.microsoft.com/office/powerpoint/2010/main" val="2880527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944AE1-479F-FF4E-A8F3-26A09FFCEAF7}" type="datetimeFigureOut">
              <a:rPr lang="en-US" smtClean="0"/>
              <a:t>6/22/20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C4EBA6-D0B0-6E4C-BF7C-967C343F0894}" type="slidenum">
              <a:rPr lang="en-US" smtClean="0"/>
              <a:t>‹#›</a:t>
            </a:fld>
            <a:endParaRPr lang="en-US"/>
          </a:p>
        </p:txBody>
      </p:sp>
    </p:spTree>
    <p:extLst>
      <p:ext uri="{BB962C8B-B14F-4D97-AF65-F5344CB8AC3E}">
        <p14:creationId xmlns:p14="http://schemas.microsoft.com/office/powerpoint/2010/main" val="2911417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944AE1-479F-FF4E-A8F3-26A09FFCEAF7}" type="datetimeFigureOut">
              <a:rPr lang="en-US" smtClean="0"/>
              <a:t>6/22/20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C4EBA6-D0B0-6E4C-BF7C-967C343F0894}" type="slidenum">
              <a:rPr lang="en-US" smtClean="0"/>
              <a:t>‹#›</a:t>
            </a:fld>
            <a:endParaRPr lang="en-US"/>
          </a:p>
        </p:txBody>
      </p:sp>
    </p:spTree>
    <p:extLst>
      <p:ext uri="{BB962C8B-B14F-4D97-AF65-F5344CB8AC3E}">
        <p14:creationId xmlns:p14="http://schemas.microsoft.com/office/powerpoint/2010/main" val="2104607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944AE1-479F-FF4E-A8F3-26A09FFCEAF7}" type="datetimeFigureOut">
              <a:rPr lang="en-US" smtClean="0"/>
              <a:t>6/22/20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C4EBA6-D0B0-6E4C-BF7C-967C343F0894}" type="slidenum">
              <a:rPr lang="en-US" smtClean="0"/>
              <a:t>‹#›</a:t>
            </a:fld>
            <a:endParaRPr lang="en-US"/>
          </a:p>
        </p:txBody>
      </p:sp>
    </p:spTree>
    <p:extLst>
      <p:ext uri="{BB962C8B-B14F-4D97-AF65-F5344CB8AC3E}">
        <p14:creationId xmlns:p14="http://schemas.microsoft.com/office/powerpoint/2010/main" val="3222807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944AE1-479F-FF4E-A8F3-26A09FFCEAF7}" type="datetimeFigureOut">
              <a:rPr lang="en-US" smtClean="0"/>
              <a:t>6/22/20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C4EBA6-D0B0-6E4C-BF7C-967C343F0894}" type="slidenum">
              <a:rPr lang="en-US" smtClean="0"/>
              <a:t>‹#›</a:t>
            </a:fld>
            <a:endParaRPr lang="en-US"/>
          </a:p>
        </p:txBody>
      </p:sp>
    </p:spTree>
    <p:extLst>
      <p:ext uri="{BB962C8B-B14F-4D97-AF65-F5344CB8AC3E}">
        <p14:creationId xmlns:p14="http://schemas.microsoft.com/office/powerpoint/2010/main" val="1703208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07944AE1-479F-FF4E-A8F3-26A09FFCEAF7}" type="datetimeFigureOut">
              <a:rPr lang="en-US" smtClean="0"/>
              <a:t>6/22/20</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97C4EBA6-D0B0-6E4C-BF7C-967C343F0894}" type="slidenum">
              <a:rPr lang="en-US" smtClean="0"/>
              <a:t>‹#›</a:t>
            </a:fld>
            <a:endParaRPr lang="en-US"/>
          </a:p>
        </p:txBody>
      </p:sp>
    </p:spTree>
    <p:extLst>
      <p:ext uri="{BB962C8B-B14F-4D97-AF65-F5344CB8AC3E}">
        <p14:creationId xmlns:p14="http://schemas.microsoft.com/office/powerpoint/2010/main" val="3524931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944AE1-479F-FF4E-A8F3-26A09FFCEAF7}" type="datetimeFigureOut">
              <a:rPr lang="en-US" smtClean="0"/>
              <a:t>6/22/20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7C4EBA6-D0B0-6E4C-BF7C-967C343F0894}" type="slidenum">
              <a:rPr lang="en-US" smtClean="0"/>
              <a:t>‹#›</a:t>
            </a:fld>
            <a:endParaRPr lang="en-US"/>
          </a:p>
        </p:txBody>
      </p:sp>
    </p:spTree>
    <p:extLst>
      <p:ext uri="{BB962C8B-B14F-4D97-AF65-F5344CB8AC3E}">
        <p14:creationId xmlns:p14="http://schemas.microsoft.com/office/powerpoint/2010/main" val="2175254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07944AE1-479F-FF4E-A8F3-26A09FFCEAF7}" type="datetimeFigureOut">
              <a:rPr lang="en-US" smtClean="0"/>
              <a:t>6/22/20</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97C4EBA6-D0B0-6E4C-BF7C-967C343F0894}"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82546919"/>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48.0%252525252525252522N+79%2525252525252525C2%2525252525252525B023"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B0B1-B1BC-1944-BD4E-87FA563FF28B}"/>
              </a:ext>
            </a:extLst>
          </p:cNvPr>
          <p:cNvSpPr>
            <a:spLocks noGrp="1"/>
          </p:cNvSpPr>
          <p:nvPr>
            <p:ph type="ctrTitle"/>
          </p:nvPr>
        </p:nvSpPr>
        <p:spPr>
          <a:xfrm>
            <a:off x="581191" y="1020431"/>
            <a:ext cx="10993549" cy="1917978"/>
          </a:xfrm>
        </p:spPr>
        <p:txBody>
          <a:bodyPr>
            <a:normAutofit/>
          </a:bodyPr>
          <a:lstStyle/>
          <a:p>
            <a:r>
              <a:rPr lang="en-CA" b="1" dirty="0"/>
              <a:t>Capstone Project the Battle of Neighbourhoods</a:t>
            </a:r>
            <a:br>
              <a:rPr lang="en-CA" dirty="0"/>
            </a:br>
            <a:endParaRPr lang="en-US" dirty="0"/>
          </a:p>
        </p:txBody>
      </p:sp>
      <p:sp>
        <p:nvSpPr>
          <p:cNvPr id="3" name="Subtitle 2">
            <a:extLst>
              <a:ext uri="{FF2B5EF4-FFF2-40B4-BE49-F238E27FC236}">
                <a16:creationId xmlns:a16="http://schemas.microsoft.com/office/drawing/2014/main" id="{84B9B4C5-518B-E84C-8A6A-C379DD6CE03A}"/>
              </a:ext>
            </a:extLst>
          </p:cNvPr>
          <p:cNvSpPr>
            <a:spLocks noGrp="1"/>
          </p:cNvSpPr>
          <p:nvPr>
            <p:ph type="subTitle" idx="1"/>
          </p:nvPr>
        </p:nvSpPr>
        <p:spPr/>
        <p:txBody>
          <a:bodyPr/>
          <a:lstStyle/>
          <a:p>
            <a:r>
              <a:rPr lang="en-CA" b="1" dirty="0"/>
              <a:t>Determining Dental office Location</a:t>
            </a:r>
            <a:endParaRPr lang="en-US" dirty="0"/>
          </a:p>
        </p:txBody>
      </p:sp>
      <p:sp>
        <p:nvSpPr>
          <p:cNvPr id="4" name="TextBox 3">
            <a:extLst>
              <a:ext uri="{FF2B5EF4-FFF2-40B4-BE49-F238E27FC236}">
                <a16:creationId xmlns:a16="http://schemas.microsoft.com/office/drawing/2014/main" id="{8519014E-A340-2F4C-BAB0-5AA3452D6788}"/>
              </a:ext>
            </a:extLst>
          </p:cNvPr>
          <p:cNvSpPr txBox="1"/>
          <p:nvPr/>
        </p:nvSpPr>
        <p:spPr>
          <a:xfrm>
            <a:off x="729463" y="5652903"/>
            <a:ext cx="5172623" cy="369332"/>
          </a:xfrm>
          <a:prstGeom prst="rect">
            <a:avLst/>
          </a:prstGeom>
          <a:noFill/>
        </p:spPr>
        <p:txBody>
          <a:bodyPr wrap="square" rtlCol="0">
            <a:spAutoFit/>
          </a:bodyPr>
          <a:lstStyle/>
          <a:p>
            <a:r>
              <a:rPr lang="en-US" dirty="0">
                <a:solidFill>
                  <a:schemeClr val="bg1"/>
                </a:solidFill>
              </a:rPr>
              <a:t>Kimberly Farah</a:t>
            </a:r>
          </a:p>
        </p:txBody>
      </p:sp>
    </p:spTree>
    <p:extLst>
      <p:ext uri="{BB962C8B-B14F-4D97-AF65-F5344CB8AC3E}">
        <p14:creationId xmlns:p14="http://schemas.microsoft.com/office/powerpoint/2010/main" val="393536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56D08-B524-D844-8FE7-6D606ECB8D8D}"/>
              </a:ext>
            </a:extLst>
          </p:cNvPr>
          <p:cNvSpPr>
            <a:spLocks noGrp="1"/>
          </p:cNvSpPr>
          <p:nvPr>
            <p:ph type="title"/>
          </p:nvPr>
        </p:nvSpPr>
        <p:spPr/>
        <p:txBody>
          <a:bodyPr/>
          <a:lstStyle/>
          <a:p>
            <a:r>
              <a:rPr lang="en-US" dirty="0"/>
              <a:t>Location, LOCATION, LOCATION</a:t>
            </a:r>
          </a:p>
        </p:txBody>
      </p:sp>
      <p:pic>
        <p:nvPicPr>
          <p:cNvPr id="4" name="Picture 3">
            <a:extLst>
              <a:ext uri="{FF2B5EF4-FFF2-40B4-BE49-F238E27FC236}">
                <a16:creationId xmlns:a16="http://schemas.microsoft.com/office/drawing/2014/main" id="{9981BFDB-7FE3-D942-B6E7-D96D8737F112}"/>
              </a:ext>
            </a:extLst>
          </p:cNvPr>
          <p:cNvPicPr>
            <a:picLocks noChangeAspect="1"/>
          </p:cNvPicPr>
          <p:nvPr/>
        </p:nvPicPr>
        <p:blipFill>
          <a:blip r:embed="rId3"/>
          <a:stretch>
            <a:fillRect/>
          </a:stretch>
        </p:blipFill>
        <p:spPr>
          <a:xfrm>
            <a:off x="8856323" y="3883630"/>
            <a:ext cx="3028826" cy="2718656"/>
          </a:xfrm>
          <a:prstGeom prst="rect">
            <a:avLst/>
          </a:prstGeom>
        </p:spPr>
      </p:pic>
      <p:sp>
        <p:nvSpPr>
          <p:cNvPr id="3" name="Content Placeholder 2">
            <a:extLst>
              <a:ext uri="{FF2B5EF4-FFF2-40B4-BE49-F238E27FC236}">
                <a16:creationId xmlns:a16="http://schemas.microsoft.com/office/drawing/2014/main" id="{F8F467F7-5EF7-8140-81C9-FB86B49314F0}"/>
              </a:ext>
            </a:extLst>
          </p:cNvPr>
          <p:cNvSpPr>
            <a:spLocks noGrp="1"/>
          </p:cNvSpPr>
          <p:nvPr>
            <p:ph idx="1"/>
          </p:nvPr>
        </p:nvSpPr>
        <p:spPr>
          <a:xfrm>
            <a:off x="462338" y="2178121"/>
            <a:ext cx="11281024" cy="4424165"/>
          </a:xfrm>
        </p:spPr>
        <p:txBody>
          <a:bodyPr>
            <a:normAutofit/>
          </a:bodyPr>
          <a:lstStyle/>
          <a:p>
            <a:r>
              <a:rPr lang="en-US" sz="2000" dirty="0"/>
              <a:t>In business, every business decision, is important and should be carefully calculated. </a:t>
            </a:r>
          </a:p>
          <a:p>
            <a:pPr marL="0" indent="0">
              <a:buNone/>
            </a:pPr>
            <a:r>
              <a:rPr lang="en-US" sz="2000" dirty="0"/>
              <a:t>Therefore, the location of a start-up dentistry clinic is of utmost importance.</a:t>
            </a:r>
          </a:p>
          <a:p>
            <a:pPr marL="0" indent="0">
              <a:buNone/>
            </a:pPr>
            <a:endParaRPr lang="en-US" sz="2000" dirty="0"/>
          </a:p>
          <a:p>
            <a:pPr marL="0" indent="0">
              <a:buNone/>
            </a:pPr>
            <a:endParaRPr lang="en-US" sz="2000" dirty="0"/>
          </a:p>
          <a:p>
            <a:r>
              <a:rPr lang="en-US" sz="2000" dirty="0"/>
              <a:t>After finding a centroid of population and existing dental </a:t>
            </a:r>
          </a:p>
          <a:p>
            <a:pPr marL="0" indent="0">
              <a:buNone/>
            </a:pPr>
            <a:r>
              <a:rPr lang="en-US" sz="2000" dirty="0"/>
              <a:t>clinics using Foursquare location data, the best geographical </a:t>
            </a:r>
          </a:p>
          <a:p>
            <a:pPr marL="0" indent="0">
              <a:buNone/>
            </a:pPr>
            <a:r>
              <a:rPr lang="en-US" sz="2000" dirty="0"/>
              <a:t>location was determined factoring in existing dental clinics in </a:t>
            </a:r>
          </a:p>
          <a:p>
            <a:pPr marL="0" indent="0">
              <a:buNone/>
            </a:pPr>
            <a:r>
              <a:rPr lang="en-US" sz="2000" dirty="0"/>
              <a:t>that area and spacing an acceptable distance from all others.</a:t>
            </a:r>
          </a:p>
        </p:txBody>
      </p:sp>
    </p:spTree>
    <p:extLst>
      <p:ext uri="{BB962C8B-B14F-4D97-AF65-F5344CB8AC3E}">
        <p14:creationId xmlns:p14="http://schemas.microsoft.com/office/powerpoint/2010/main" val="56220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6BD26-6868-B743-B777-4CB1859957F8}"/>
              </a:ext>
            </a:extLst>
          </p:cNvPr>
          <p:cNvSpPr>
            <a:spLocks noGrp="1"/>
          </p:cNvSpPr>
          <p:nvPr>
            <p:ph type="title"/>
          </p:nvPr>
        </p:nvSpPr>
        <p:spPr/>
        <p:txBody>
          <a:bodyPr/>
          <a:lstStyle/>
          <a:p>
            <a:r>
              <a:rPr lang="en-US" dirty="0"/>
              <a:t>Data Acquisition</a:t>
            </a:r>
          </a:p>
        </p:txBody>
      </p:sp>
      <p:sp>
        <p:nvSpPr>
          <p:cNvPr id="3" name="Content Placeholder 2">
            <a:extLst>
              <a:ext uri="{FF2B5EF4-FFF2-40B4-BE49-F238E27FC236}">
                <a16:creationId xmlns:a16="http://schemas.microsoft.com/office/drawing/2014/main" id="{2BEC0486-5651-5C45-A622-A5C9722C61D1}"/>
              </a:ext>
            </a:extLst>
          </p:cNvPr>
          <p:cNvSpPr>
            <a:spLocks noGrp="1"/>
          </p:cNvSpPr>
          <p:nvPr>
            <p:ph idx="1"/>
          </p:nvPr>
        </p:nvSpPr>
        <p:spPr/>
        <p:txBody>
          <a:bodyPr>
            <a:noAutofit/>
          </a:bodyPr>
          <a:lstStyle/>
          <a:p>
            <a:r>
              <a:rPr lang="en-CA" sz="2000" dirty="0"/>
              <a:t>Sources of data were open source: Wikipedia, Statistics Canada and Foursquare.</a:t>
            </a:r>
          </a:p>
          <a:p>
            <a:endParaRPr lang="en-CA" sz="2000" dirty="0"/>
          </a:p>
          <a:p>
            <a:r>
              <a:rPr lang="en-CA" sz="2000" dirty="0"/>
              <a:t>Wikipedia was consulted to obtain a list of postal codes for the city of Toronto.</a:t>
            </a:r>
          </a:p>
          <a:p>
            <a:pPr marL="0" indent="0">
              <a:buNone/>
            </a:pPr>
            <a:endParaRPr lang="en-CA" sz="2000" dirty="0"/>
          </a:p>
          <a:p>
            <a:r>
              <a:rPr lang="en-CA" sz="2000" dirty="0"/>
              <a:t>Statistics Canada provided population data for the different areas of Toronto. Incorporating population data into the postal code data identified the population distribution within the city.</a:t>
            </a:r>
          </a:p>
          <a:p>
            <a:endParaRPr lang="en-CA" sz="2000" dirty="0"/>
          </a:p>
          <a:p>
            <a:r>
              <a:rPr lang="en-CA" sz="2000" dirty="0"/>
              <a:t>A centroid calculation was conducted independent of any data from Foursquare to serve as a control calculation to determine, solely from population, where to locate the clinic.</a:t>
            </a:r>
            <a:endParaRPr lang="en-US" sz="2000" dirty="0"/>
          </a:p>
        </p:txBody>
      </p:sp>
    </p:spTree>
    <p:extLst>
      <p:ext uri="{BB962C8B-B14F-4D97-AF65-F5344CB8AC3E}">
        <p14:creationId xmlns:p14="http://schemas.microsoft.com/office/powerpoint/2010/main" val="1083788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554D2-5C6D-524A-A535-91B1708DB765}"/>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E669E330-773E-DF42-8CBC-A994E17B1902}"/>
              </a:ext>
            </a:extLst>
          </p:cNvPr>
          <p:cNvSpPr>
            <a:spLocks noGrp="1"/>
          </p:cNvSpPr>
          <p:nvPr>
            <p:ph idx="1"/>
          </p:nvPr>
        </p:nvSpPr>
        <p:spPr>
          <a:xfrm>
            <a:off x="581192" y="2989780"/>
            <a:ext cx="11029615" cy="3616503"/>
          </a:xfrm>
        </p:spPr>
        <p:txBody>
          <a:bodyPr>
            <a:normAutofit/>
          </a:bodyPr>
          <a:lstStyle/>
          <a:p>
            <a:r>
              <a:rPr lang="en-CA" sz="2000" dirty="0"/>
              <a:t>Foursquare data was loaded into Python and applied to the problem.</a:t>
            </a:r>
          </a:p>
          <a:p>
            <a:endParaRPr lang="en-CA" sz="2000" dirty="0"/>
          </a:p>
          <a:p>
            <a:r>
              <a:rPr lang="en-CA" sz="2000" dirty="0"/>
              <a:t>A Foursquare search for the term “dental” resulted in data cleaned and used to obtain a second centroid, this time for a location some distance away from all others.</a:t>
            </a:r>
          </a:p>
          <a:p>
            <a:endParaRPr lang="en-CA" sz="2000" dirty="0"/>
          </a:p>
          <a:p>
            <a:r>
              <a:rPr lang="en-CA" sz="2000" dirty="0"/>
              <a:t>The mean of the resulting two centroids was calculated as they were a very short distance from the other.  This mean location was therefore deemed the best for the graduate to situate their enterprise.</a:t>
            </a:r>
          </a:p>
          <a:p>
            <a:endParaRPr lang="en-CA" dirty="0"/>
          </a:p>
          <a:p>
            <a:endParaRPr lang="en-CA" dirty="0"/>
          </a:p>
          <a:p>
            <a:endParaRPr lang="en-US" dirty="0"/>
          </a:p>
        </p:txBody>
      </p:sp>
    </p:spTree>
    <p:extLst>
      <p:ext uri="{BB962C8B-B14F-4D97-AF65-F5344CB8AC3E}">
        <p14:creationId xmlns:p14="http://schemas.microsoft.com/office/powerpoint/2010/main" val="117658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B859D-9AF7-8647-8D04-D66E35066A96}"/>
              </a:ext>
            </a:extLst>
          </p:cNvPr>
          <p:cNvSpPr>
            <a:spLocks noGrp="1"/>
          </p:cNvSpPr>
          <p:nvPr>
            <p:ph type="title"/>
          </p:nvPr>
        </p:nvSpPr>
        <p:spPr/>
        <p:txBody>
          <a:bodyPr/>
          <a:lstStyle/>
          <a:p>
            <a:r>
              <a:rPr lang="en-US" dirty="0"/>
              <a:t>THE FINE DETAILS</a:t>
            </a:r>
          </a:p>
        </p:txBody>
      </p:sp>
      <p:sp>
        <p:nvSpPr>
          <p:cNvPr id="3" name="Content Placeholder 2">
            <a:extLst>
              <a:ext uri="{FF2B5EF4-FFF2-40B4-BE49-F238E27FC236}">
                <a16:creationId xmlns:a16="http://schemas.microsoft.com/office/drawing/2014/main" id="{34711395-73B6-CC4D-9658-A742B1BEEBEF}"/>
              </a:ext>
            </a:extLst>
          </p:cNvPr>
          <p:cNvSpPr>
            <a:spLocks noGrp="1"/>
          </p:cNvSpPr>
          <p:nvPr>
            <p:ph idx="1"/>
          </p:nvPr>
        </p:nvSpPr>
        <p:spPr>
          <a:xfrm>
            <a:off x="581193" y="2180496"/>
            <a:ext cx="6477154" cy="4281949"/>
          </a:xfrm>
        </p:spPr>
        <p:txBody>
          <a:bodyPr>
            <a:normAutofit fontScale="92500" lnSpcReduction="10000"/>
          </a:bodyPr>
          <a:lstStyle/>
          <a:p>
            <a:r>
              <a:rPr lang="en-CA" sz="2000" dirty="0"/>
              <a:t>The data search began by scraping population data by postal code from Wikipedia1 to cover the entire GTA. Then, the data was converted into a dataframe for manipulation. </a:t>
            </a:r>
          </a:p>
          <a:p>
            <a:endParaRPr lang="en-CA" sz="2000" dirty="0"/>
          </a:p>
          <a:p>
            <a:r>
              <a:rPr lang="en-CA" sz="2000" dirty="0"/>
              <a:t>Wikipedia provided not only postal codes, but the boroughs and neighbourhoods which belonged to them. Quite a few postal codes were marked as “Not assigned” under the Borough and Neighbourhood columns as they codes had not been assigned as of the date of the study.  Such “Not assigned” entries were dropped.</a:t>
            </a:r>
          </a:p>
          <a:p>
            <a:endParaRPr lang="en-CA" sz="2000" dirty="0"/>
          </a:p>
          <a:p>
            <a:r>
              <a:rPr lang="en-CA" sz="2000" dirty="0"/>
              <a:t>Statistics Canada’s website2 for population data concerning the entire country of Canada was scraped for population numbers as they concerned all the country’s postal codes.</a:t>
            </a:r>
            <a:endParaRPr lang="en-US" sz="2000" dirty="0"/>
          </a:p>
        </p:txBody>
      </p:sp>
      <p:pic>
        <p:nvPicPr>
          <p:cNvPr id="4" name="Picture 3">
            <a:extLst>
              <a:ext uri="{FF2B5EF4-FFF2-40B4-BE49-F238E27FC236}">
                <a16:creationId xmlns:a16="http://schemas.microsoft.com/office/drawing/2014/main" id="{594C31B7-32C9-B248-B836-EA2D1DBB1503}"/>
              </a:ext>
            </a:extLst>
          </p:cNvPr>
          <p:cNvPicPr>
            <a:picLocks noChangeAspect="1"/>
          </p:cNvPicPr>
          <p:nvPr/>
        </p:nvPicPr>
        <p:blipFill>
          <a:blip r:embed="rId2"/>
          <a:stretch>
            <a:fillRect/>
          </a:stretch>
        </p:blipFill>
        <p:spPr>
          <a:xfrm>
            <a:off x="7737449" y="2656463"/>
            <a:ext cx="3873358" cy="3330014"/>
          </a:xfrm>
          <a:prstGeom prst="rect">
            <a:avLst/>
          </a:prstGeom>
        </p:spPr>
      </p:pic>
    </p:spTree>
    <p:extLst>
      <p:ext uri="{BB962C8B-B14F-4D97-AF65-F5344CB8AC3E}">
        <p14:creationId xmlns:p14="http://schemas.microsoft.com/office/powerpoint/2010/main" val="479137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A4346-C8DD-F44B-95A5-3E5849C1BCE4}"/>
              </a:ext>
            </a:extLst>
          </p:cNvPr>
          <p:cNvSpPr>
            <a:spLocks noGrp="1"/>
          </p:cNvSpPr>
          <p:nvPr>
            <p:ph type="title"/>
          </p:nvPr>
        </p:nvSpPr>
        <p:spPr/>
        <p:txBody>
          <a:bodyPr/>
          <a:lstStyle/>
          <a:p>
            <a:r>
              <a:rPr lang="en-US" dirty="0"/>
              <a:t>CREATING A DATAFRAME</a:t>
            </a:r>
          </a:p>
        </p:txBody>
      </p:sp>
      <p:sp>
        <p:nvSpPr>
          <p:cNvPr id="3" name="Content Placeholder 2">
            <a:extLst>
              <a:ext uri="{FF2B5EF4-FFF2-40B4-BE49-F238E27FC236}">
                <a16:creationId xmlns:a16="http://schemas.microsoft.com/office/drawing/2014/main" id="{3F1AD797-6C60-AD47-8202-6818D988A1AA}"/>
              </a:ext>
            </a:extLst>
          </p:cNvPr>
          <p:cNvSpPr>
            <a:spLocks noGrp="1"/>
          </p:cNvSpPr>
          <p:nvPr>
            <p:ph idx="1"/>
          </p:nvPr>
        </p:nvSpPr>
        <p:spPr>
          <a:xfrm>
            <a:off x="581192" y="2180496"/>
            <a:ext cx="11029615" cy="3975348"/>
          </a:xfrm>
        </p:spPr>
        <p:txBody>
          <a:bodyPr>
            <a:normAutofit/>
          </a:bodyPr>
          <a:lstStyle/>
          <a:p>
            <a:r>
              <a:rPr lang="en-CA" sz="2000" dirty="0"/>
              <a:t>A dataframe was created from the results of the scrape. </a:t>
            </a:r>
          </a:p>
          <a:p>
            <a:endParaRPr lang="en-CA" sz="2000" dirty="0"/>
          </a:p>
          <a:p>
            <a:r>
              <a:rPr lang="en-CA" sz="2000" dirty="0"/>
              <a:t>The postal codes were then narrowed down to analyze relevant codes only, namely those beginning with “M”; postal codes beginning with a different letter were dropped from the dataframe, leaving only 104. </a:t>
            </a:r>
          </a:p>
          <a:p>
            <a:endParaRPr lang="en-CA" sz="2000" dirty="0"/>
          </a:p>
          <a:p>
            <a:r>
              <a:rPr lang="en-CA" sz="2000" dirty="0"/>
              <a:t>Irrelevant columns were dropped for a more concise view of the information. Finally, the column holding the postal code information had to be renamed “geographic name” to “Postal Code” to simplify the merger of both of the newly created dataframes leaving one latitude and longitude location.</a:t>
            </a:r>
            <a:endParaRPr lang="en-US" sz="2000" dirty="0"/>
          </a:p>
        </p:txBody>
      </p:sp>
    </p:spTree>
    <p:extLst>
      <p:ext uri="{BB962C8B-B14F-4D97-AF65-F5344CB8AC3E}">
        <p14:creationId xmlns:p14="http://schemas.microsoft.com/office/powerpoint/2010/main" val="2819317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2F60E-B061-B94C-B2CB-186A9E089CAF}"/>
              </a:ext>
            </a:extLst>
          </p:cNvPr>
          <p:cNvSpPr>
            <a:spLocks noGrp="1"/>
          </p:cNvSpPr>
          <p:nvPr>
            <p:ph type="title"/>
          </p:nvPr>
        </p:nvSpPr>
        <p:spPr/>
        <p:txBody>
          <a:bodyPr/>
          <a:lstStyle/>
          <a:p>
            <a:r>
              <a:rPr lang="en-US" dirty="0"/>
              <a:t>Python &amp; Jupiter Notebook</a:t>
            </a:r>
          </a:p>
        </p:txBody>
      </p:sp>
      <p:sp>
        <p:nvSpPr>
          <p:cNvPr id="3" name="Content Placeholder 2">
            <a:extLst>
              <a:ext uri="{FF2B5EF4-FFF2-40B4-BE49-F238E27FC236}">
                <a16:creationId xmlns:a16="http://schemas.microsoft.com/office/drawing/2014/main" id="{8CEB7DED-C44C-3F46-BC5D-0908E8041C36}"/>
              </a:ext>
            </a:extLst>
          </p:cNvPr>
          <p:cNvSpPr>
            <a:spLocks noGrp="1"/>
          </p:cNvSpPr>
          <p:nvPr>
            <p:ph idx="1"/>
          </p:nvPr>
        </p:nvSpPr>
        <p:spPr>
          <a:xfrm>
            <a:off x="581192" y="2180496"/>
            <a:ext cx="11029615" cy="4312771"/>
          </a:xfrm>
        </p:spPr>
        <p:txBody>
          <a:bodyPr>
            <a:normAutofit/>
          </a:bodyPr>
          <a:lstStyle/>
          <a:p>
            <a:r>
              <a:rPr lang="en-CA" dirty="0"/>
              <a:t>A Python get command, intended to call all entries of the word “dental” was entered into the </a:t>
            </a:r>
            <a:r>
              <a:rPr lang="en-CA" dirty="0" err="1"/>
              <a:t>Jupyter</a:t>
            </a:r>
            <a:r>
              <a:rPr lang="en-CA" dirty="0"/>
              <a:t> notebook and specified the focal point as the latitude and longitude coordinates of the city of Toronto, latitude 43.65, longitude -79.38. </a:t>
            </a:r>
          </a:p>
          <a:p>
            <a:endParaRPr lang="en-CA" dirty="0"/>
          </a:p>
          <a:p>
            <a:r>
              <a:rPr lang="en-CA" dirty="0"/>
              <a:t>Very large limits were used in the get command to allow for the most precise analysis possible; the radius limit was set at 100 kilometres while the result limit was set at 10,000. It was unknown, with a city as large as Toronto, how many clinics would be found. Further, it may be the case that Foursquare limits the number of results provided per search. The search resulted in 50 clinics located near the downtown Toronto area.</a:t>
            </a:r>
          </a:p>
          <a:p>
            <a:endParaRPr lang="en-CA" dirty="0"/>
          </a:p>
          <a:p>
            <a:r>
              <a:rPr lang="en-CA" dirty="0"/>
              <a:t>The Foursquare data was requested and received in JSON format. This simplified its transformation into a Python </a:t>
            </a:r>
            <a:r>
              <a:rPr lang="en-CA" dirty="0" err="1"/>
              <a:t>datafame</a:t>
            </a:r>
            <a:r>
              <a:rPr lang="en-CA" dirty="0"/>
              <a:t> and the dropping of all unnecessary columns once again; only columns relevant to name, category, and location were maintained.</a:t>
            </a:r>
            <a:endParaRPr lang="en-US" dirty="0"/>
          </a:p>
        </p:txBody>
      </p:sp>
    </p:spTree>
    <p:extLst>
      <p:ext uri="{BB962C8B-B14F-4D97-AF65-F5344CB8AC3E}">
        <p14:creationId xmlns:p14="http://schemas.microsoft.com/office/powerpoint/2010/main" val="1271360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2B959-DEF0-5D4D-BE58-03EDEE78DEF0}"/>
              </a:ext>
            </a:extLst>
          </p:cNvPr>
          <p:cNvSpPr>
            <a:spLocks noGrp="1"/>
          </p:cNvSpPr>
          <p:nvPr>
            <p:ph type="title"/>
          </p:nvPr>
        </p:nvSpPr>
        <p:spPr/>
        <p:txBody>
          <a:bodyPr/>
          <a:lstStyle/>
          <a:p>
            <a:r>
              <a:rPr lang="en-US" dirty="0"/>
              <a:t>And the winner is…</a:t>
            </a:r>
          </a:p>
        </p:txBody>
      </p:sp>
      <p:sp>
        <p:nvSpPr>
          <p:cNvPr id="3" name="Content Placeholder 2">
            <a:extLst>
              <a:ext uri="{FF2B5EF4-FFF2-40B4-BE49-F238E27FC236}">
                <a16:creationId xmlns:a16="http://schemas.microsoft.com/office/drawing/2014/main" id="{ED6130A2-092D-864E-9669-4AF7B299F815}"/>
              </a:ext>
            </a:extLst>
          </p:cNvPr>
          <p:cNvSpPr>
            <a:spLocks noGrp="1"/>
          </p:cNvSpPr>
          <p:nvPr>
            <p:ph idx="1"/>
          </p:nvPr>
        </p:nvSpPr>
        <p:spPr>
          <a:xfrm>
            <a:off x="581193" y="2260315"/>
            <a:ext cx="7031958" cy="4417887"/>
          </a:xfrm>
        </p:spPr>
        <p:txBody>
          <a:bodyPr>
            <a:normAutofit fontScale="47500" lnSpcReduction="20000"/>
          </a:bodyPr>
          <a:lstStyle/>
          <a:p>
            <a:endParaRPr lang="en-CA" sz="2400" dirty="0"/>
          </a:p>
          <a:p>
            <a:r>
              <a:rPr lang="en-CA" sz="4200" dirty="0">
                <a:solidFill>
                  <a:srgbClr val="000000"/>
                </a:solidFill>
                <a:latin typeface="+mj-lt"/>
              </a:rPr>
              <a:t>After running the weighted population centroid and a centroid of the locations of all 50 dental clinics, an average was taken to determine the best location for the clinic. These final coordinates were entered into Google Maps to determine what surrounded the area.</a:t>
            </a:r>
          </a:p>
          <a:p>
            <a:pPr marL="0" indent="0">
              <a:buNone/>
            </a:pPr>
            <a:endParaRPr lang="en-CA" sz="4200" dirty="0">
              <a:latin typeface="+mj-lt"/>
            </a:endParaRPr>
          </a:p>
          <a:p>
            <a:r>
              <a:rPr lang="en-CA" sz="4200" dirty="0"/>
              <a:t>Latitude 43.40 Longitude 79.23</a:t>
            </a:r>
          </a:p>
          <a:p>
            <a:endParaRPr lang="en-CA" sz="4200" dirty="0"/>
          </a:p>
          <a:p>
            <a:r>
              <a:rPr lang="en-CA" sz="4200" dirty="0"/>
              <a:t>Location: 9-17 Price St, Toronto, ON M4W 1Z4</a:t>
            </a:r>
          </a:p>
          <a:p>
            <a:endParaRPr lang="en-CA" sz="4200" dirty="0"/>
          </a:p>
          <a:p>
            <a:endParaRPr lang="en-CA" sz="4200" dirty="0"/>
          </a:p>
          <a:p>
            <a:r>
              <a:rPr lang="en-CA" sz="2500" dirty="0">
                <a:hlinkClick r:id="rId2"/>
              </a:rPr>
              <a:t>https://www.google.com/maps/place/43%C2%B040'48.0%22N+79%C2%B023'24.0%22W/@43.680007,-79.3922077,17z/data=!4m5!3m4!1s0x0:0x0!8m2!3d43.68!4d-79.39</a:t>
            </a:r>
            <a:endParaRPr lang="en-CA" sz="2500" dirty="0"/>
          </a:p>
          <a:p>
            <a:endParaRPr lang="en-CA" sz="2000" dirty="0"/>
          </a:p>
          <a:p>
            <a:endParaRPr lang="en-CA" sz="2000" dirty="0"/>
          </a:p>
          <a:p>
            <a:endParaRPr lang="en-CA" sz="2000" dirty="0"/>
          </a:p>
        </p:txBody>
      </p:sp>
      <p:pic>
        <p:nvPicPr>
          <p:cNvPr id="5" name="Picture 4">
            <a:extLst>
              <a:ext uri="{FF2B5EF4-FFF2-40B4-BE49-F238E27FC236}">
                <a16:creationId xmlns:a16="http://schemas.microsoft.com/office/drawing/2014/main" id="{FDE15632-458E-BA46-8197-69592E44C4BD}"/>
              </a:ext>
            </a:extLst>
          </p:cNvPr>
          <p:cNvPicPr>
            <a:picLocks noChangeAspect="1"/>
          </p:cNvPicPr>
          <p:nvPr/>
        </p:nvPicPr>
        <p:blipFill>
          <a:blip r:embed="rId3"/>
          <a:stretch>
            <a:fillRect/>
          </a:stretch>
        </p:blipFill>
        <p:spPr>
          <a:xfrm>
            <a:off x="7952198" y="2260315"/>
            <a:ext cx="3760341" cy="4150759"/>
          </a:xfrm>
          <a:prstGeom prst="rect">
            <a:avLst/>
          </a:prstGeom>
        </p:spPr>
      </p:pic>
    </p:spTree>
    <p:extLst>
      <p:ext uri="{BB962C8B-B14F-4D97-AF65-F5344CB8AC3E}">
        <p14:creationId xmlns:p14="http://schemas.microsoft.com/office/powerpoint/2010/main" val="1392714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875EA-74B9-2146-B4C6-947F20B21F2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4692087-FE23-0F4D-AC45-B17CFF6EEEF5}"/>
              </a:ext>
            </a:extLst>
          </p:cNvPr>
          <p:cNvSpPr>
            <a:spLocks noGrp="1"/>
          </p:cNvSpPr>
          <p:nvPr>
            <p:ph idx="1"/>
          </p:nvPr>
        </p:nvSpPr>
        <p:spPr>
          <a:xfrm>
            <a:off x="482886" y="2116476"/>
            <a:ext cx="6554914" cy="4489807"/>
          </a:xfrm>
        </p:spPr>
        <p:txBody>
          <a:bodyPr>
            <a:normAutofit/>
          </a:bodyPr>
          <a:lstStyle/>
          <a:p>
            <a:r>
              <a:rPr lang="en-CA" sz="2000" dirty="0"/>
              <a:t>Several factors were considered before determining the exact location for a proposed dental clinic to be situated in the city of Toronto: other existing dental clinics in the nearby geographical location and the population to support the enterprise. </a:t>
            </a:r>
          </a:p>
          <a:p>
            <a:endParaRPr lang="en-CA" sz="2000" dirty="0"/>
          </a:p>
          <a:p>
            <a:r>
              <a:rPr lang="en-CA" sz="2000" dirty="0"/>
              <a:t>A specific and promising location was found near a community park; however, a cost analysis, which was beyond the scope of this study, would provide critical information for the entrepreneur.</a:t>
            </a:r>
            <a:endParaRPr lang="en-CA" dirty="0"/>
          </a:p>
        </p:txBody>
      </p:sp>
      <p:pic>
        <p:nvPicPr>
          <p:cNvPr id="4" name="Picture 3">
            <a:extLst>
              <a:ext uri="{FF2B5EF4-FFF2-40B4-BE49-F238E27FC236}">
                <a16:creationId xmlns:a16="http://schemas.microsoft.com/office/drawing/2014/main" id="{BF21EC98-F514-9F49-BB9E-B091F72B95A5}"/>
              </a:ext>
            </a:extLst>
          </p:cNvPr>
          <p:cNvPicPr>
            <a:picLocks noChangeAspect="1"/>
          </p:cNvPicPr>
          <p:nvPr/>
        </p:nvPicPr>
        <p:blipFill>
          <a:blip r:embed="rId2"/>
          <a:stretch>
            <a:fillRect/>
          </a:stretch>
        </p:blipFill>
        <p:spPr>
          <a:xfrm>
            <a:off x="7400615" y="2928135"/>
            <a:ext cx="4210193" cy="2605719"/>
          </a:xfrm>
          <a:prstGeom prst="rect">
            <a:avLst/>
          </a:prstGeom>
        </p:spPr>
      </p:pic>
    </p:spTree>
    <p:extLst>
      <p:ext uri="{BB962C8B-B14F-4D97-AF65-F5344CB8AC3E}">
        <p14:creationId xmlns:p14="http://schemas.microsoft.com/office/powerpoint/2010/main" val="198291876"/>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{F742CCD7-4F88-CC48-85D2-E66E7A121990}tf10001123</Template>
  <TotalTime>106</TotalTime>
  <Words>831</Words>
  <Application>Microsoft Macintosh PowerPoint</Application>
  <PresentationFormat>Widescreen</PresentationFormat>
  <Paragraphs>61</Paragraphs>
  <Slides>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Calibri</vt:lpstr>
      <vt:lpstr>Gill Sans MT</vt:lpstr>
      <vt:lpstr>Wingdings 2</vt:lpstr>
      <vt:lpstr>Dividend</vt:lpstr>
      <vt:lpstr>Capstone Project the Battle of Neighbourhoods </vt:lpstr>
      <vt:lpstr>Location, LOCATION, LOCATION</vt:lpstr>
      <vt:lpstr>Data Acquisition</vt:lpstr>
      <vt:lpstr>METHODOLOGY</vt:lpstr>
      <vt:lpstr>THE FINE DETAILS</vt:lpstr>
      <vt:lpstr>CREATING A DATAFRAME</vt:lpstr>
      <vt:lpstr>Python &amp; Jupiter Notebook</vt:lpstr>
      <vt:lpstr>And the winner is…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Coady</dc:creator>
  <cp:lastModifiedBy>Amanda Coady</cp:lastModifiedBy>
  <cp:revision>6</cp:revision>
  <dcterms:created xsi:type="dcterms:W3CDTF">2020-06-22T13:27:00Z</dcterms:created>
  <dcterms:modified xsi:type="dcterms:W3CDTF">2020-06-22T15:13:09Z</dcterms:modified>
</cp:coreProperties>
</file>